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03" r:id="rId14"/>
    <p:sldId id="301" r:id="rId15"/>
    <p:sldId id="304" r:id="rId16"/>
    <p:sldId id="305" r:id="rId17"/>
    <p:sldId id="306" r:id="rId18"/>
    <p:sldId id="289" r:id="rId19"/>
    <p:sldId id="297" r:id="rId20"/>
    <p:sldId id="296" r:id="rId21"/>
    <p:sldId id="298" r:id="rId22"/>
    <p:sldId id="268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92"/>
  </p:normalViewPr>
  <p:slideViewPr>
    <p:cSldViewPr snapToGrid="0">
      <p:cViewPr>
        <p:scale>
          <a:sx n="100" d="100"/>
          <a:sy n="100" d="100"/>
        </p:scale>
        <p:origin x="-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hyperlink" Target="https://plotly.com/python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5" Type="http://schemas.openxmlformats.org/officeDocument/2006/relationships/hyperlink" Target="https://data.mendeley.com/datasets/5d3nkyhsrf/1" TargetMode="External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Relationship Id="rId14" Type="http://schemas.openxmlformats.org/officeDocument/2006/relationships/hyperlink" Target="https://sdgs.un.org/goal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2985" y="1338330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621267" y="2555889"/>
            <a:ext cx="6193360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latin typeface="Microsoft YaHei"/>
              </a:rPr>
              <a:t>AI Powered Amharic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latin typeface="Microsoft YaHei"/>
              </a:rPr>
              <a:t>Sign Language Translator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570735" y="4117905"/>
            <a:ext cx="4107310" cy="85975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Group 10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solidFill>
                  <a:srgbClr val="FEFFFE"/>
                </a:solidFill>
                <a:latin typeface="Microsoft YaHei Light"/>
              </a:rPr>
              <a:t>June 17, 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323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Model Exploration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Evaluated a variety of models to improve gesture recognition beyond traditional methods: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Classical ML: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Support Vector Machines (SVM) with hand-crafted features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Random Forests and Gradient Boosting on shape and motion features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Deep Learning: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CNNs for static image classification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3D CNNs / 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TimeDistributed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CNN + LSTM for video sequence analysis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Vision Transformers (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MViT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) for contextual understanding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Model Training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Optimized parameters such as learning rate, batch size, and network depth.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Evaluated using accuracy, precision, recall, F1-score, and inference speed.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Hyperparameter Tuning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Initial tuning produced satisfactory performance; further tuning was not necessary.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Focus shifted to optimizing training efficiency and improving interpretability with visual tools.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Cross-Validation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Cross-validation was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omitted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due to: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Pre-split dataset into training, validation, and testing sets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High computational cost of deep learning models (e.g., CNNs)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Strong performance on validation data confirmed dataset quality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9"/>
            <a:ext cx="11097124" cy="3158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Refinement Strategy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Enhanced model generalization and efficiency via: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Early stopping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to mitigate overfitting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Use of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dynamic visualizations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 real-time metric analysis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Clear separation of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training and validation sets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 reliable performance monitoring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Test Data Preparation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Test dataset underwent identical preprocessing as training data: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Normalization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Resizing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C5F06-67A6-DB07-64B0-70600A52D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948" y="4996892"/>
            <a:ext cx="4491302" cy="14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461654" y="2249738"/>
            <a:ext cx="7367896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Test Accuracy: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94.12%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Validation Accuracy: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98.84%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Test Loss: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0.1709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Validation Loss: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0.0711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05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  <a:sym typeface="Merriweather Sans Light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Key Observations: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Strong generalization from validation to test set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No significant signs of overfitting due to early stopping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High accuracy confirms robust gesture classification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A7B93-6AFE-94F9-BF36-5549897421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8673" y="1259315"/>
            <a:ext cx="5853327" cy="2559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1A88C-FDF6-3960-8C24-D7C9C7BB11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2157" y="3874974"/>
            <a:ext cx="3238189" cy="265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The deployment phase aimed to make the Amharic Sign Language (ASL) translator accessible through a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user-friendly web application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using </a:t>
            </a:r>
            <a:r>
              <a:rPr lang="en-US" sz="20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Streamlit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The final trained model was saved in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HDF5 (.h5)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format to allow easy reuse and integration.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Deployment Steps:</a:t>
            </a:r>
          </a:p>
          <a:p>
            <a:pPr marL="914400" lvl="2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TensorFlow/</a:t>
            </a:r>
            <a:r>
              <a:rPr lang="en-US" sz="20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Keras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 model training and saving.</a:t>
            </a:r>
            <a:endParaRPr lang="en-US" sz="2000" b="1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Trained and evaluated the final model.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Serialized the model using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HDF5 (.h5)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format.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Developed a web interface allowing users to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upload gesture images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19125" y="2171700"/>
            <a:ext cx="11315699" cy="432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 fontScale="925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To enhance the impact and scalability of the ASL translation system, future improvements will focus on: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Dataset Expansion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Increase the number of gesture classes and include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more diverse signers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to improve model generalization.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Video Stream Input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Integrate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real-time video processing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 continuous gesture recognition, enabling full sentence translation.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Advanced Models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Experiment with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Vision Transformers (</a:t>
            </a:r>
            <a:r>
              <a:rPr lang="en-US" sz="20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ViT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)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or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Hybrid CNN-LSTM architectures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for better temporal understanding.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Multilingual Support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Extend translation beyond Amharic to support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other Ethiopian sign languages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and dialects.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Goodfellow, I., Bengio, Y., &amp; Courville, A. (2016). </a:t>
            </a:r>
            <a:r>
              <a:rPr lang="en-US" sz="2000" i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Deep Learning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 MIT Press.</a:t>
            </a:r>
          </a:p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TensorFlow Documentation – 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  <a:hlinkClick r:id="rId12"/>
              </a:rPr>
              <a:t>https://www.tensorflow.org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Plotly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Official Docs – 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  <a:hlinkClick r:id="rId13"/>
              </a:rPr>
              <a:t>https://plotly.com/python/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Albawi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S., Mohammed, T. A., &amp; Al-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Zawi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S. (2017). </a:t>
            </a:r>
            <a:r>
              <a:rPr lang="en-US" sz="2000" i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Understanding of a Convolutional Neural Network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 2017 International Conference on Engineering and Technology (ICET).</a:t>
            </a:r>
          </a:p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UN Sustainable Development Goals (SDGs) – 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  <a:hlinkClick r:id="rId14"/>
              </a:rPr>
              <a:t>https://sdgs.un.org/goals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342900" indent="-342900">
              <a:buFont typeface="+mj-lt"/>
              <a:buAutoNum type="arabicPeriod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Teshome, A., &amp; Alemayehu, Y. (2022). </a:t>
            </a:r>
            <a:r>
              <a:rPr lang="en-US" sz="2000" i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Amharic Sign Language Recognition Dataset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[Data set]. Mendeley Data. 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  <a:hlinkClick r:id="rId15"/>
              </a:rPr>
              <a:t>https://data.mendeley.com/datasets/5d3nkyhsrf/1</a:t>
            </a: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Sign language is a primary communication tool for millions of deaf and hard-of-hearing individuals.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It uses gestures, facial expressions, and body movements-forming a full linguistic system distinct from spoken languages.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 Ethiopia, users of Amharic Sign Language face significant communication barrier in education, healthcare and daily life.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focuses on building AI-powered Amharic Sign Language Translator to support inclusion and accessibility within the Ethiopian context.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There is a pressing need for inclusive solutions that bridge this communication gap.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043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Build a Dataset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Collect and preprocess a diverse dataset of Amharic Sign Language (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AmSL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) gestures with corresponding Amharic text labels.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Develop the Model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Train a deep learning model (CNN-based) to accurately recognize 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AmSL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gestures and translate them into written Amharic.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Design the Interface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Create an accessible, real-time user interface for gesture input (video/image) and text output.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Test and Improve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Evaluate system accuracy and usability, incorporating feedback from the Ethiopian deaf community to refine the tool.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751975" y="2249738"/>
            <a:ext cx="5905999" cy="36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SDG 4 – Quality Education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Promotes inclusive education by supporting accessible learning tools for deaf and hard-of-hearing individuals.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SDG 10 – Reduced Inequalities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Reduces communication barriers, fostering equal participation in society for people with hearing impairments.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SDG 9 – Industry, Innovation and Infrastructure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Leverages AI and innovation to build inclusive digital infrastructure tailored to local linguistic needs (Amharic Sign Language).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  <p:pic>
        <p:nvPicPr>
          <p:cNvPr id="3077" name="Picture 5" descr="Sustainable Development Goals: 17 Goals to Transform our ...">
            <a:extLst>
              <a:ext uri="{FF2B5EF4-FFF2-40B4-BE49-F238E27FC236}">
                <a16:creationId xmlns:a16="http://schemas.microsoft.com/office/drawing/2014/main" id="{B1B50BE2-1C21-74BC-8423-09E6A310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35" y="1476678"/>
            <a:ext cx="2307555" cy="23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Sustainable Development Goals: 17 Goals to Transform our ...">
            <a:extLst>
              <a:ext uri="{FF2B5EF4-FFF2-40B4-BE49-F238E27FC236}">
                <a16:creationId xmlns:a16="http://schemas.microsoft.com/office/drawing/2014/main" id="{73D6B069-B5DC-E2B9-EF03-AB0B3E1D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78" y="1476678"/>
            <a:ext cx="2307555" cy="23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Sustainable Development Goals: 17 Goals to Transform our ...">
            <a:extLst>
              <a:ext uri="{FF2B5EF4-FFF2-40B4-BE49-F238E27FC236}">
                <a16:creationId xmlns:a16="http://schemas.microsoft.com/office/drawing/2014/main" id="{24B006B5-E052-3607-0CA6-16B5F00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3784233"/>
            <a:ext cx="2468721" cy="246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105657"/>
            <a:ext cx="10941982" cy="443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 robust dataset is essential to train an accurate and inclusive Amharic Sign Language (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AmSL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) translator.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Due to limited availability, existing resources were explored and curated with a focus on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quality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diversity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, and 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representativeness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The data supports the project’s goal of bridging communication between the deaf community and non-signers in Ethiopia.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Dataset Name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Amharic Sign Language Recognition Dataset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Source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Collected in collaboration with sign language teachers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Size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~298 MB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Classes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 10 gesture classes (with plans to expand)</a:t>
            </a:r>
            <a:b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</a:b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	</a:t>
            </a: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Format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Videos (MP4), Images (JPG/PNG)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Annotations: XML, CSV, 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TFRecord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(via </a:t>
            </a:r>
            <a:r>
              <a:rPr lang="en-US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LabelImg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)</a:t>
            </a:r>
            <a:endParaRPr lang="en-US" sz="16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57225" y="2249738"/>
            <a:ext cx="11258549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 fontScale="925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Exploratory Data Analysis (EDA):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Analyzed dataset distributions, gesture frequencies, and class balance.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Visualized sample gestures and annotation quality to ensure data integrity.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Identified potential inconsistencies and missing data for correction.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Feature Engineering: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Extracted key spatial and temporal features from video frames.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Applied image preprocessing techniques (e.g., normalization, resizing) to standardize inputs.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Leveraged convolutional layers in the model to automatically learn relevant features.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Outcome:</a:t>
            </a:r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  <a:sym typeface="Merriweather Sans Ligh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Improved understanding of dataset characteristics.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cs typeface="+mj-lt"/>
                <a:sym typeface="Merriweather Sans Light"/>
              </a:rPr>
              <a:t>	</a:t>
            </a:r>
            <a:r>
              <a:rPr 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erriweather Sans Light"/>
              </a:rPr>
              <a:t> Created robust inputs to enhance model accuracy and generalization.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Props1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1743</Words>
  <Application>Microsoft Office PowerPoint</Application>
  <PresentationFormat>Widescreen</PresentationFormat>
  <Paragraphs>143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Arsema Mandefro</cp:lastModifiedBy>
  <cp:revision>24</cp:revision>
  <dcterms:modified xsi:type="dcterms:W3CDTF">2025-06-15T13:08:56Z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